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9" r:id="rId5"/>
    <p:sldId id="274" r:id="rId6"/>
    <p:sldId id="260" r:id="rId7"/>
    <p:sldId id="264" r:id="rId8"/>
    <p:sldId id="265" r:id="rId9"/>
    <p:sldId id="261" r:id="rId10"/>
    <p:sldId id="262" r:id="rId11"/>
    <p:sldId id="266" r:id="rId12"/>
    <p:sldId id="267" r:id="rId13"/>
    <p:sldId id="268" r:id="rId14"/>
    <p:sldId id="258" r:id="rId15"/>
    <p:sldId id="259" r:id="rId16"/>
    <p:sldId id="271" r:id="rId17"/>
    <p:sldId id="270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698F1-520D-4E3F-9E0E-F6845EF981F2}" v="34" dt="2023-08-07T14:24:0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280-5D1F-A592-06BA-956CB37BC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40270-C958-22F2-C570-91A08E99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04CF-93D8-9489-BED9-5ACEECBC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D500-8DBD-30F0-2903-DC1C0981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3B56-4C96-54CA-8E94-4F3A6774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626B-4AE0-34F5-52AE-9033B9E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8A87-A6F4-187D-8B36-11D23FBB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5E1F-2ACC-C98B-4766-E90E9585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585D-181C-90DB-9A00-B406BF98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165B-9B42-2AE8-8769-B9F70F5A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9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B2F25-0B0D-2672-2CB8-09E2171FD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2414-0C4C-D911-F179-72989AF0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C68-B7A3-D234-AE89-9CE6586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99F5-4CD4-BE93-0C3E-C8207EFD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B615-EAD9-C26F-0CC5-1188F5A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4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888-F394-1D79-40AF-40121A86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98A1-386F-B5A8-4242-C5BFBB9A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E9EC-6088-EE1B-85D4-D79C4248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77BC-678E-D510-C325-1F5BE0EF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7DCD-3F88-4D0E-AE92-6B2D2C3F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A21-2DE0-76B4-D9C6-27915D4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16D5-905E-A824-B25D-283212AD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476C-E536-42AD-D063-77BC84C7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6CB8-E341-9A12-C9DB-DF76A20A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A4B5-3D9D-778D-5A56-207296EE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97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9817-2B49-A6E5-EC85-6D1234C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956D-D4BA-C74C-2749-3096627BB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0B48F-4209-F5F1-B174-447AC6493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D098-E21A-BDC8-5CED-FA6FAE23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B0896-4080-71CC-A96E-EB7A0F1E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FE0DB-77DA-2254-22BF-F5AED9C8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4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AECC-36BD-1A6C-E10C-9EA9F12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B465-83B6-F82D-738B-513CE5AE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F98FD-B3F8-4828-5A46-441CF3C0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97086-8E10-40C7-EDCE-F83231183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BC9DA-F928-F181-881D-5A6E1477E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12B06-FE68-3776-A18B-E96041E0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24587-88C7-C731-E82C-66078711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89154-236E-E42C-3733-22B3800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7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C72D-9BB1-3D3D-2FD8-3354938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E0F22-BF04-7CC1-33A4-025FB363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6A3CB-FB05-E4C3-1101-F3A2D43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88CEE-E92F-E196-4658-0460CB34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12E13-CDD7-EC3D-73A2-55055BC6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075FD-D411-AF3E-C002-4B16EA09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9734-8A3B-5BB9-97B7-F919967B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5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C6F5-C9A8-1CE1-206D-48D257BC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99E6-6815-F967-B2AC-5459DB89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BAF9E-3766-0B49-F1B4-DAE0627B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1124C-E232-9358-9BE2-1FBC53F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927F-1160-49E4-F94B-D27F0AA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B8560-8FA2-06DF-FB49-89D5AC07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D72F-6F73-8AC7-85E1-FDACCA6C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171E8-F138-E39E-8A06-3584CF0D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FC0C0-4E82-B962-EE37-1F5F3C8F2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E5F9-31DC-4EF9-F286-AD74844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62FD-10A2-5A28-F46D-8CAD9524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3B560-015D-AD36-AB88-B2121283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F7FB-8D68-5FE7-12E7-4723AD3C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59018-8B15-4145-A0FB-DE285B3F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D93A-CF90-B6AB-9141-B99D3AE09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F19B-1E8C-713D-161E-C5A8A7F38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A25D-9175-F1CB-9413-303E3780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dirty="0"/>
              <a:t>Week 3</a:t>
            </a:r>
          </a:p>
          <a:p>
            <a:pPr algn="r"/>
            <a:r>
              <a:rPr lang="en-GB" sz="1800" dirty="0"/>
              <a:t>09/08/2023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pic>
        <p:nvPicPr>
          <p:cNvPr id="11" name="Content Placeholder 10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CFE79AA0-78D1-21F5-40F7-78117DAB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8" y="1400636"/>
            <a:ext cx="6666647" cy="49999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Again: same thing for Neon</a:t>
            </a:r>
          </a:p>
        </p:txBody>
      </p:sp>
    </p:spTree>
    <p:extLst>
      <p:ext uri="{BB962C8B-B14F-4D97-AF65-F5344CB8AC3E}">
        <p14:creationId xmlns:p14="http://schemas.microsoft.com/office/powerpoint/2010/main" val="17506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793E34-714F-5E48-0B5D-C4B34D73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81" y="1360155"/>
            <a:ext cx="6843626" cy="5132720"/>
          </a:xfrm>
        </p:spPr>
      </p:pic>
    </p:spTree>
    <p:extLst>
      <p:ext uri="{BB962C8B-B14F-4D97-AF65-F5344CB8AC3E}">
        <p14:creationId xmlns:p14="http://schemas.microsoft.com/office/powerpoint/2010/main" val="71167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 tested yet: threshold for UV peak energy? Peak of conversion efficiency?</a:t>
            </a:r>
          </a:p>
          <a:p>
            <a:pPr lvl="1"/>
            <a:endParaRPr lang="en-GB" sz="2000" dirty="0"/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793E34-714F-5E48-0B5D-C4B34D73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81" y="1360155"/>
            <a:ext cx="6843626" cy="5132720"/>
          </a:xfrm>
        </p:spPr>
      </p:pic>
      <p:pic>
        <p:nvPicPr>
          <p:cNvPr id="9" name="Picture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1C8291-47F1-961E-0D09-C4C9C654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46" y="1305711"/>
            <a:ext cx="6744554" cy="50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1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NOTE: conversion </a:t>
            </a:r>
          </a:p>
        </p:txBody>
      </p:sp>
      <p:pic>
        <p:nvPicPr>
          <p:cNvPr id="9" name="Content Placeholder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42D03F94-00D5-98BC-761F-660FF151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1655122"/>
            <a:ext cx="6450337" cy="4837753"/>
          </a:xfrm>
        </p:spPr>
      </p:pic>
    </p:spTree>
    <p:extLst>
      <p:ext uri="{BB962C8B-B14F-4D97-AF65-F5344CB8AC3E}">
        <p14:creationId xmlns:p14="http://schemas.microsoft.com/office/powerpoint/2010/main" val="360126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1279319"/>
            <a:ext cx="6803922" cy="51029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1101213" y="1958983"/>
            <a:ext cx="35297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Sinusoidal variation of peak UV energy/peak THG efficiency with CEO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amplitude of the oscillation is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CEO phase can be set to zero without significant loss of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Test this more? (only tested for </a:t>
            </a:r>
            <a:r>
              <a:rPr lang="en-GB" sz="2400" i="1" dirty="0" err="1"/>
              <a:t>Ar</a:t>
            </a:r>
            <a:r>
              <a:rPr lang="en-GB" sz="2400" i="1" dirty="0"/>
              <a:t> at 150mW!)</a:t>
            </a:r>
          </a:p>
        </p:txBody>
      </p:sp>
    </p:spTree>
    <p:extLst>
      <p:ext uri="{BB962C8B-B14F-4D97-AF65-F5344CB8AC3E}">
        <p14:creationId xmlns:p14="http://schemas.microsoft.com/office/powerpoint/2010/main" val="140501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82" y="1285925"/>
            <a:ext cx="6803922" cy="51029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1101213" y="1958983"/>
            <a:ext cx="35297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Sinusoidal variation of peak UV energy/peak THG efficiency with CEO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amplitude of the oscillation is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CEO phase can be set to zero without significant loss of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Test this more? (only tested for </a:t>
            </a:r>
            <a:r>
              <a:rPr lang="en-GB" sz="2400" i="1" dirty="0" err="1"/>
              <a:t>Ar</a:t>
            </a:r>
            <a:r>
              <a:rPr lang="en-GB" sz="2400" i="1" dirty="0"/>
              <a:t> at 150mW!)</a:t>
            </a:r>
          </a:p>
        </p:txBody>
      </p:sp>
      <p:pic>
        <p:nvPicPr>
          <p:cNvPr id="4" name="Picture 3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20EBA0D-9391-9A89-C49F-99F49E39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12" y="1244804"/>
            <a:ext cx="6858752" cy="5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5CC-4497-0A46-D7AE-C8C1FB53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A692-F112-C969-44FC-8B341CF3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you explain quantitative differences??</a:t>
            </a:r>
          </a:p>
          <a:p>
            <a:pPr lvl="1"/>
            <a:r>
              <a:rPr lang="en-GB" dirty="0"/>
              <a:t>Energy/efficiency not unphysically high but 1 order of magnitude higher than measured!</a:t>
            </a:r>
          </a:p>
          <a:p>
            <a:pPr lvl="1"/>
            <a:r>
              <a:rPr lang="en-GB" dirty="0"/>
              <a:t>Pressure is factor 4 larger! Can this be explained due to measurement outside the cell (instead of inside)?</a:t>
            </a:r>
          </a:p>
        </p:txBody>
      </p:sp>
    </p:spTree>
    <p:extLst>
      <p:ext uri="{BB962C8B-B14F-4D97-AF65-F5344CB8AC3E}">
        <p14:creationId xmlns:p14="http://schemas.microsoft.com/office/powerpoint/2010/main" val="266092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SPECTRAL PEAKS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0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AD98-9703-0C6F-A0AA-781D65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BD737F69-A263-1B70-05D4-1CA06F61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37" y="908152"/>
            <a:ext cx="5584723" cy="5584723"/>
          </a:xfrm>
        </p:spPr>
      </p:pic>
      <p:pic>
        <p:nvPicPr>
          <p:cNvPr id="9" name="Picture 8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D2163A73-FD71-407D-5074-D004962C8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" y="138110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07D-E855-82A8-FA4A-C9502EE4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A030-F90C-8965-7811-AB88A3D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does second spectral peak appear? (relative to saturation pressure?)</a:t>
            </a:r>
          </a:p>
          <a:p>
            <a:r>
              <a:rPr lang="en-GB" dirty="0"/>
              <a:t>Compare ionisation! Compare beam power? Compare CEO phase?!</a:t>
            </a:r>
          </a:p>
          <a:p>
            <a:r>
              <a:rPr lang="en-GB" dirty="0"/>
              <a:t>Spectrum </a:t>
            </a:r>
            <a:r>
              <a:rPr lang="en-GB" dirty="0" err="1"/>
              <a:t>Ar</a:t>
            </a:r>
            <a:r>
              <a:rPr lang="en-GB" dirty="0"/>
              <a:t> vs Ne!!</a:t>
            </a:r>
          </a:p>
        </p:txBody>
      </p:sp>
    </p:spTree>
    <p:extLst>
      <p:ext uri="{BB962C8B-B14F-4D97-AF65-F5344CB8AC3E}">
        <p14:creationId xmlns:p14="http://schemas.microsoft.com/office/powerpoint/2010/main" val="28440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39F-B78E-31DA-EAA8-81990A2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12C-DF9E-A686-3338-D5442484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GB" dirty="0"/>
              <a:t>Saturation</a:t>
            </a:r>
          </a:p>
          <a:p>
            <a:pPr lvl="1"/>
            <a:r>
              <a:rPr lang="en-GB" dirty="0"/>
              <a:t>Effect of beam power</a:t>
            </a:r>
          </a:p>
          <a:p>
            <a:pPr lvl="1"/>
            <a:r>
              <a:rPr lang="en-GB" dirty="0"/>
              <a:t>Effect of ionisation </a:t>
            </a:r>
          </a:p>
          <a:p>
            <a:pPr lvl="1"/>
            <a:r>
              <a:rPr lang="en-GB" dirty="0"/>
              <a:t>Effect of CEO phase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Spectral peaks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Beam shape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Self-steepening</a:t>
            </a:r>
          </a:p>
        </p:txBody>
      </p:sp>
    </p:spTree>
    <p:extLst>
      <p:ext uri="{BB962C8B-B14F-4D97-AF65-F5344CB8AC3E}">
        <p14:creationId xmlns:p14="http://schemas.microsoft.com/office/powerpoint/2010/main" val="391093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BEAM SHAPE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4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SELF-STEEPENING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9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941F-15D9-4099-3D91-1ED3C0D9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1722-2385-476D-1B70-E62F28CA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Saturation was achieved!!! </a:t>
            </a:r>
          </a:p>
          <a:p>
            <a:endParaRPr lang="en-GB" dirty="0"/>
          </a:p>
          <a:p>
            <a:r>
              <a:rPr lang="en-GB" dirty="0"/>
              <a:t>Show spectra!!!   -&gt; show sample run again ??</a:t>
            </a:r>
          </a:p>
          <a:p>
            <a:pPr lvl="1"/>
            <a:r>
              <a:rPr lang="en-GB" dirty="0"/>
              <a:t>Analyse breaking points in detail!</a:t>
            </a:r>
          </a:p>
          <a:p>
            <a:pPr lvl="1"/>
            <a:endParaRPr lang="en-GB" dirty="0"/>
          </a:p>
          <a:p>
            <a:r>
              <a:rPr lang="en-GB" dirty="0"/>
              <a:t>Compare to measured data!</a:t>
            </a:r>
          </a:p>
          <a:p>
            <a:endParaRPr lang="en-GB" dirty="0"/>
          </a:p>
          <a:p>
            <a:r>
              <a:rPr lang="en-GB" dirty="0"/>
              <a:t>USE MORE NEON PLOTS????!!!</a:t>
            </a:r>
          </a:p>
        </p:txBody>
      </p:sp>
    </p:spTree>
    <p:extLst>
      <p:ext uri="{BB962C8B-B14F-4D97-AF65-F5344CB8AC3E}">
        <p14:creationId xmlns:p14="http://schemas.microsoft.com/office/powerpoint/2010/main" val="50446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SATURATION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DF6EA0F5-1F1A-4000-34A3-CD17A2A7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3429000"/>
            <a:ext cx="5143500" cy="342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1791A1-9338-F633-FEF1-3AC3B30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BD8F-6578-9101-A179-88DA8433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5916" cy="4351338"/>
          </a:xfrm>
        </p:spPr>
        <p:txBody>
          <a:bodyPr>
            <a:normAutofit/>
          </a:bodyPr>
          <a:lstStyle/>
          <a:p>
            <a:r>
              <a:rPr lang="en-GB" dirty="0"/>
              <a:t>At sufficiently high pressures, the simulation predicts a saturation in the UV energy </a:t>
            </a:r>
          </a:p>
          <a:p>
            <a:r>
              <a:rPr lang="en-GB" dirty="0"/>
              <a:t>Qualitatively, this agrees with experiments</a:t>
            </a:r>
          </a:p>
          <a:p>
            <a:r>
              <a:rPr lang="en-GB" dirty="0"/>
              <a:t>However, simulated saturation energies and pressures are much higher!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C10DB01D-AECE-9099-675C-8A6D6534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-5115"/>
            <a:ext cx="5065653" cy="37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54A0B-062E-1FA1-AEA7-CA20F1EA83E3}"/>
              </a:ext>
            </a:extLst>
          </p:cNvPr>
          <p:cNvSpPr txBox="1"/>
          <p:nvPr/>
        </p:nvSpPr>
        <p:spPr>
          <a:xfrm>
            <a:off x="10114741" y="1027906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simulated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16D8-9303-459D-F3AB-D4999945CC2F}"/>
              </a:ext>
            </a:extLst>
          </p:cNvPr>
          <p:cNvSpPr txBox="1"/>
          <p:nvPr/>
        </p:nvSpPr>
        <p:spPr>
          <a:xfrm>
            <a:off x="9550697" y="4133740"/>
            <a:ext cx="16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measured (same params) </a:t>
            </a:r>
          </a:p>
        </p:txBody>
      </p:sp>
    </p:spTree>
    <p:extLst>
      <p:ext uri="{BB962C8B-B14F-4D97-AF65-F5344CB8AC3E}">
        <p14:creationId xmlns:p14="http://schemas.microsoft.com/office/powerpoint/2010/main" val="40222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D856994-528D-C848-71E0-59E9E616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343845"/>
            <a:ext cx="5801783" cy="4351338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3CD5E3F-7E22-0378-6F4F-FE508DF0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324"/>
            <a:ext cx="6027174" cy="45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8" name="Picture 7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6449B51-754D-F8D8-8618-91229F34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" y="1373913"/>
            <a:ext cx="6437389" cy="4828042"/>
          </a:xfrm>
          <a:prstGeom prst="rect">
            <a:avLst/>
          </a:prstGeom>
        </p:spPr>
      </p:pic>
      <p:pic>
        <p:nvPicPr>
          <p:cNvPr id="12" name="Picture 11" descr="A graph of a graph showing the peak of uv efficiency&#10;&#10;Description automatically generated with medium confidence">
            <a:extLst>
              <a:ext uri="{FF2B5EF4-FFF2-40B4-BE49-F238E27FC236}">
                <a16:creationId xmlns:a16="http://schemas.microsoft.com/office/drawing/2014/main" id="{53198F86-01D4-EB59-7817-22E479E2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1474058"/>
            <a:ext cx="6303863" cy="47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FFE0-3076-1F10-53D8-1AC87BD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4A384FA-F5DE-BF2F-4CD4-E0D4F925D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3" y="1465006"/>
            <a:ext cx="6049947" cy="45374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7338-3B76-547F-4286-54B0B97A860E}"/>
              </a:ext>
            </a:extLst>
          </p:cNvPr>
          <p:cNvSpPr txBox="1"/>
          <p:nvPr/>
        </p:nvSpPr>
        <p:spPr>
          <a:xfrm>
            <a:off x="1052051" y="1690688"/>
            <a:ext cx="3942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increases the peak UV energy and decreases the saturation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conversion efficiency peaks and then decreases, however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Notably, the peak UV is only increased up to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Note: same effects observed for Neon (next slide)</a:t>
            </a:r>
          </a:p>
        </p:txBody>
      </p:sp>
    </p:spTree>
    <p:extLst>
      <p:ext uri="{BB962C8B-B14F-4D97-AF65-F5344CB8AC3E}">
        <p14:creationId xmlns:p14="http://schemas.microsoft.com/office/powerpoint/2010/main" val="228229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A4EB-61E2-2F20-4490-1C862E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 (Ne)</a:t>
            </a:r>
            <a:endParaRPr lang="en-GB" dirty="0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1AF756-7E5F-922E-C921-11168004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63032"/>
            <a:ext cx="5850193" cy="4387645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BEE93-D476-4CED-EF06-295026D0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1863032"/>
            <a:ext cx="5850194" cy="43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484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THG Simulations</vt:lpstr>
      <vt:lpstr>Outline</vt:lpstr>
      <vt:lpstr>PowerPoint Presentation</vt:lpstr>
      <vt:lpstr>I. SATURATION</vt:lpstr>
      <vt:lpstr>Saturation</vt:lpstr>
      <vt:lpstr>Effect of beam power on saturation</vt:lpstr>
      <vt:lpstr>Effect of beam power on saturation</vt:lpstr>
      <vt:lpstr>Effect of beam power on saturation</vt:lpstr>
      <vt:lpstr>Effect of beam power on saturation (Ne)</vt:lpstr>
      <vt:lpstr>Effect of ionisation on saturation</vt:lpstr>
      <vt:lpstr>Effect of ionisation on saturation</vt:lpstr>
      <vt:lpstr>Effect of ionisation on saturation</vt:lpstr>
      <vt:lpstr>Effect of ionisation on saturation</vt:lpstr>
      <vt:lpstr>Effect of CEO phase on saturation</vt:lpstr>
      <vt:lpstr>Effect of CEO phase on saturation</vt:lpstr>
      <vt:lpstr>Summary: saturation</vt:lpstr>
      <vt:lpstr>II. SPECTRAL PEAKS</vt:lpstr>
      <vt:lpstr>PowerPoint Presentation</vt:lpstr>
      <vt:lpstr>PowerPoint Presentation</vt:lpstr>
      <vt:lpstr>III. BEAM SHAPE</vt:lpstr>
      <vt:lpstr>IV. SELF-STEEPENING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8</cp:revision>
  <dcterms:created xsi:type="dcterms:W3CDTF">2023-08-07T09:32:27Z</dcterms:created>
  <dcterms:modified xsi:type="dcterms:W3CDTF">2023-08-07T14:51:00Z</dcterms:modified>
</cp:coreProperties>
</file>